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86" r:id="rId4"/>
    <p:sldId id="282" r:id="rId5"/>
    <p:sldId id="283" r:id="rId6"/>
    <p:sldId id="284" r:id="rId7"/>
    <p:sldId id="290" r:id="rId8"/>
    <p:sldId id="285" r:id="rId9"/>
    <p:sldId id="261" r:id="rId10"/>
    <p:sldId id="281" r:id="rId11"/>
    <p:sldId id="263" r:id="rId12"/>
    <p:sldId id="265" r:id="rId13"/>
    <p:sldId id="272" r:id="rId14"/>
    <p:sldId id="273" r:id="rId15"/>
    <p:sldId id="274" r:id="rId16"/>
    <p:sldId id="268" r:id="rId17"/>
    <p:sldId id="269" r:id="rId18"/>
    <p:sldId id="277" r:id="rId19"/>
    <p:sldId id="28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145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5150-4FD7-4802-B0EB-D52217513A72}" type="datetime1">
              <a:rPr lang="en-US" smtClean="0"/>
              <a:pPr/>
              <a:t>12/5/2019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65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92BEB-5202-498C-89F7-BBD3BEE1B887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87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B6C6-10FF-4510-A888-F0B9C6A788B0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21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7B31-A4E1-4FCE-8661-5EC33A675437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6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832D-B7F8-4A85-B115-3F84BE9AC26D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7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34F3-05F7-41C1-B84E-68CE2E00C83C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77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47F82-2B2E-4837-B3AB-C94C672FBECB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7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7738-F4B0-48EA-9B71-E0F723F8BF6C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44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D5EF-7D26-425F-8C45-B9312ACE18BC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7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895A-832A-4167-BE9B-7448CA062309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71FF-D602-4BB6-9683-7A1E909D4296}" type="datetime1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09345-DEE0-4B07-8E32-441AC9DA095E}" type="datetime1">
              <a:rPr lang="en-US" smtClean="0"/>
              <a:pPr/>
              <a:t>12/5/2019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20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sz="6000" dirty="0"/>
              <a:t>Segregować trzeba!!!</a:t>
            </a:r>
            <a:br>
              <a:rPr lang="pl-PL" sz="6000" dirty="0"/>
            </a:br>
            <a:r>
              <a:rPr lang="pl-PL" sz="6000" dirty="0"/>
              <a:t>Ale właściwie… dlaczego?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03648" y="2420888"/>
            <a:ext cx="6400800" cy="1752600"/>
          </a:xfrm>
        </p:spPr>
        <p:txBody>
          <a:bodyPr>
            <a:noAutofit/>
          </a:bodyPr>
          <a:lstStyle/>
          <a:p>
            <a:r>
              <a:rPr lang="pl-PL" sz="2800" u="sng" dirty="0">
                <a:solidFill>
                  <a:schemeClr val="tx1"/>
                </a:solidFill>
                <a:hlinkClick r:id="rId2" action="ppaction://hlinksldjump"/>
              </a:rPr>
              <a:t>Co to jest segregacja śmieci ? </a:t>
            </a:r>
            <a:endParaRPr lang="pl-PL" sz="2800" u="sng" dirty="0">
              <a:solidFill>
                <a:schemeClr val="tx1"/>
              </a:solidFill>
            </a:endParaRPr>
          </a:p>
          <a:p>
            <a:endParaRPr lang="pl-PL" sz="2800" u="sng" dirty="0">
              <a:solidFill>
                <a:schemeClr val="tx1"/>
              </a:solidFill>
            </a:endParaRPr>
          </a:p>
          <a:p>
            <a:r>
              <a:rPr lang="pl-PL" sz="2800" u="sng" dirty="0">
                <a:solidFill>
                  <a:schemeClr val="tx1"/>
                </a:solidFill>
                <a:hlinkClick r:id="rId3" action="ppaction://hlinksldjump"/>
              </a:rPr>
              <a:t>Dlaczego warto segregować śmieci ?</a:t>
            </a:r>
            <a:endParaRPr lang="pl-PL" sz="2800" u="sng" dirty="0">
              <a:solidFill>
                <a:schemeClr val="tx1"/>
              </a:solidFill>
            </a:endParaRPr>
          </a:p>
          <a:p>
            <a:endParaRPr lang="pl-PL" sz="2800" u="sng" dirty="0">
              <a:solidFill>
                <a:schemeClr val="tx1"/>
              </a:solidFill>
            </a:endParaRPr>
          </a:p>
          <a:p>
            <a:r>
              <a:rPr lang="pl-PL" sz="2800" u="sng" dirty="0">
                <a:solidFill>
                  <a:schemeClr val="tx1"/>
                </a:solidFill>
                <a:hlinkClick r:id="rId4" action="ppaction://hlinksldjump"/>
              </a:rPr>
              <a:t>Jak segregować śmieci</a:t>
            </a:r>
            <a:endParaRPr lang="pl-PL" sz="2800" u="sng" dirty="0">
              <a:solidFill>
                <a:schemeClr val="tx1"/>
              </a:solidFill>
            </a:endParaRPr>
          </a:p>
          <a:p>
            <a:endParaRPr lang="pl-PL" sz="2800" u="sng" dirty="0">
              <a:solidFill>
                <a:schemeClr val="tx1"/>
              </a:solidFill>
            </a:endParaRPr>
          </a:p>
          <a:p>
            <a:r>
              <a:rPr lang="pl-PL" sz="2800" u="sng" dirty="0">
                <a:solidFill>
                  <a:schemeClr val="tx1"/>
                </a:solidFill>
                <a:hlinkClick r:id="" action="ppaction://noaction"/>
              </a:rPr>
              <a:t>Recykling</a:t>
            </a:r>
            <a:endParaRPr lang="pl-PL" sz="28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890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4674"/>
            <a:ext cx="8229600" cy="1143000"/>
          </a:xfrm>
        </p:spPr>
        <p:txBody>
          <a:bodyPr/>
          <a:lstStyle/>
          <a:p>
            <a:r>
              <a:rPr lang="pl-PL" b="1" dirty="0"/>
              <a:t>Segregacja odpadów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72000" indent="0" algn="just">
              <a:lnSpc>
                <a:spcPct val="150000"/>
              </a:lnSpc>
              <a:spcBef>
                <a:spcPts val="2400"/>
              </a:spcBef>
              <a:buNone/>
            </a:pPr>
            <a:r>
              <a:rPr lang="pl-PL" dirty="0">
                <a:latin typeface="+mj-lt"/>
              </a:rPr>
              <a:t>Segregacja odpadów to zbieranie ich do specjalnie oznakowanych pojemników, worków z podziałem na rodzaj materiałów (surowców), z jakiego zostały wyprodukowane. Segregacji odpadów jest jedną z metod ograniczenia ilości odpadów podlegających utylizacji przez odzysk surowców nadających się do ponownego użytku lub przetworzenia i wykorzystania przy produkcji nowych materiałów.                                         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832329"/>
            <a:ext cx="1965023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06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Jeśli wszystko wyrzucimy do jednego pojemnika, zmarnujemy cenne zasoby. </a:t>
            </a:r>
          </a:p>
          <a:p>
            <a:pPr algn="ctr"/>
            <a:r>
              <a:rPr lang="pl-PL" sz="4000" b="1" dirty="0"/>
              <a:t>        NIE IDZIEMY DROGĄ NA SKRÓTY</a:t>
            </a:r>
          </a:p>
        </p:txBody>
      </p:sp>
    </p:spTree>
    <p:extLst>
      <p:ext uri="{BB962C8B-B14F-4D97-AF65-F5344CB8AC3E}">
        <p14:creationId xmlns:p14="http://schemas.microsoft.com/office/powerpoint/2010/main" val="998374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800" b="1" dirty="0"/>
              <a:t>Od 1 lipca 2017r. obowiązuje Wspólny System Segregacji Odpadów (WSSO) </a:t>
            </a:r>
            <a:br>
              <a:rPr lang="pl-PL" sz="1800" b="1" dirty="0"/>
            </a:br>
            <a:r>
              <a:rPr lang="pl-PL" sz="1800" b="1" dirty="0"/>
              <a:t> na terenie całego kraju</a:t>
            </a:r>
            <a:br>
              <a:rPr lang="pl-PL" sz="1800" b="1" dirty="0"/>
            </a:br>
            <a:r>
              <a:rPr lang="pl-PL" sz="1800" dirty="0"/>
              <a:t>Od tego czasu odpady komunalne zbierane są w podziale na cztery główne frakcje + odpady zmieszane: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 descr="C:\Users\Krzysiek\Desktop\filmwspolnysli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136904" cy="44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398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 segregacji ma znaczenie: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 Opróżnienie! – opakowania należy opróżnić z produktu, nie ma potrzeby mycia;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Zgniecenie! – przed wyrzuceniem, jeśli to możliwe zgniataj butelki, puszki, kartony;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Odkręcanie! – słoiki i butelki szklane należy pozbawić metalowych lub plastikowych pokrywek i wrzucić do żółtego worka lub pojemnika;</a:t>
            </a:r>
          </a:p>
          <a:p>
            <a:pPr>
              <a:buFont typeface="Wingdings" panose="05000000000000000000" pitchFamily="2" charset="2"/>
              <a:buChar char="q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4252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 Zabrudzenie! – odpadów mocno zabrudzonych, np. chusteczek, ręczników papierowych, zatłuszczonych opakowań papierowych nie wrzucaj do odpadów segregowanych. Są to odpady zmieszane i nie nadają się do recyklingu!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 Świeć przykładem! – dbaj o dobre nawyki właściwej segregacji odpadów, dziel się wiedzą i doświadczeniem z innymi oraz przekazuj je następnym pokoleniom.</a:t>
            </a:r>
          </a:p>
        </p:txBody>
      </p:sp>
    </p:spTree>
    <p:extLst>
      <p:ext uri="{BB962C8B-B14F-4D97-AF65-F5344CB8AC3E}">
        <p14:creationId xmlns:p14="http://schemas.microsoft.com/office/powerpoint/2010/main" val="2976432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Jak segregowaÄ?ÅciÄga krok po kroku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116632"/>
            <a:ext cx="6264697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4209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powstaje…</a:t>
            </a:r>
          </a:p>
        </p:txBody>
      </p:sp>
      <p:pic>
        <p:nvPicPr>
          <p:cNvPr id="6" name="Symbol zastępczy zawartości 5"/>
          <p:cNvPicPr>
            <a:picLocks noGrp="1"/>
          </p:cNvPicPr>
          <p:nvPr>
            <p:ph idx="1"/>
          </p:nvPr>
        </p:nvPicPr>
        <p:blipFill rotWithShape="1">
          <a:blip r:embed="rId2"/>
          <a:srcRect l="20172" t="11111" r="20835" b="22222"/>
          <a:stretch/>
        </p:blipFill>
        <p:spPr bwMode="auto">
          <a:xfrm>
            <a:off x="611560" y="1484784"/>
            <a:ext cx="8136904" cy="5069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9783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Korzyści płynące z segregacji odpadów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pl-PL" sz="1400" dirty="0"/>
              <a:t> Odpady komunalne zbierane w sposób selektywny mogą być kierowane do zakładów zajmujących się recyklingiem, a w ten sposób zmniejszamy ilość i szkodliwość odpadów trafiających na składowisko; </a:t>
            </a:r>
          </a:p>
          <a:p>
            <a:pPr algn="just">
              <a:lnSpc>
                <a:spcPct val="170000"/>
              </a:lnSpc>
            </a:pPr>
            <a:r>
              <a:rPr lang="pl-PL" sz="1400" dirty="0"/>
              <a:t>Większość materiałów (papier, tworzywa sztuczne ) może być ponownie przetworzona kilka razy, tylko metale i szkło mogą być przetwarzane bez ograniczeń;</a:t>
            </a:r>
          </a:p>
          <a:p>
            <a:pPr algn="just">
              <a:lnSpc>
                <a:spcPct val="170000"/>
              </a:lnSpc>
            </a:pPr>
            <a:r>
              <a:rPr lang="pl-PL" sz="1400" dirty="0"/>
              <a:t> gdyby posegregowane butelki i puszki ponownie przetworzyć, wówczas… z 35 plastikowych butelek można wyprodukować jedną bluzę z polaru, z 19 000 puszek po konserwach 1 samochód, a z 670 puszek po napojach gazowanych – 1 rower.  </a:t>
            </a:r>
          </a:p>
          <a:p>
            <a:pPr algn="just">
              <a:lnSpc>
                <a:spcPct val="170000"/>
              </a:lnSpc>
            </a:pPr>
            <a:r>
              <a:rPr lang="pl-PL" sz="1400" dirty="0"/>
              <a:t>selektywna zbiórka makulatury ogranicza zużycie energii, wody i zanieczyszczenia powietrza, a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pl-PL" sz="1400" dirty="0"/>
              <a:t>        tym samym chroni lasy (ze 100 ton makulatury wyprodukować można 90 ton papieru); </a:t>
            </a:r>
          </a:p>
          <a:p>
            <a:pPr algn="just">
              <a:lnSpc>
                <a:spcPct val="170000"/>
              </a:lnSpc>
            </a:pPr>
            <a:r>
              <a:rPr lang="pl-PL" sz="1400" dirty="0"/>
              <a:t> odzyskując aluminium ze złomu oszczędzamy 95% energii potrzebnej do wyprodukowania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pl-PL" sz="1400" dirty="0"/>
              <a:t>          aluminium z rudy boksytu, a recykling aluminium to 95% mniej zanieczyszczeń doprowadzanych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pl-PL" sz="1400" dirty="0"/>
              <a:t>          do powietrza i 97% do wody; </a:t>
            </a:r>
          </a:p>
          <a:p>
            <a:pPr algn="just">
              <a:lnSpc>
                <a:spcPct val="170000"/>
              </a:lnSpc>
            </a:pPr>
            <a:r>
              <a:rPr lang="pl-PL" sz="1400" dirty="0"/>
              <a:t> poddając tworzywa sztuczne powtórnemu przerobowi oszczędzamy węgiel i ropę naftową</a:t>
            </a:r>
          </a:p>
        </p:txBody>
      </p:sp>
    </p:spTree>
    <p:extLst>
      <p:ext uri="{BB962C8B-B14F-4D97-AF65-F5344CB8AC3E}">
        <p14:creationId xmlns:p14="http://schemas.microsoft.com/office/powerpoint/2010/main" val="2437526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" y="0"/>
            <a:ext cx="9136167" cy="6858000"/>
          </a:xfrm>
        </p:spPr>
      </p:pic>
    </p:spTree>
    <p:extLst>
      <p:ext uri="{BB962C8B-B14F-4D97-AF65-F5344CB8AC3E}">
        <p14:creationId xmlns:p14="http://schemas.microsoft.com/office/powerpoint/2010/main" val="2698219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2337" cy="6858000"/>
          </a:xfrm>
        </p:spPr>
      </p:pic>
    </p:spTree>
    <p:extLst>
      <p:ext uri="{BB962C8B-B14F-4D97-AF65-F5344CB8AC3E}">
        <p14:creationId xmlns:p14="http://schemas.microsoft.com/office/powerpoint/2010/main" val="1455392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649"/>
            <a:ext cx="9144000" cy="6876256"/>
          </a:xfrm>
        </p:spPr>
      </p:pic>
    </p:spTree>
    <p:extLst>
      <p:ext uri="{BB962C8B-B14F-4D97-AF65-F5344CB8AC3E}">
        <p14:creationId xmlns:p14="http://schemas.microsoft.com/office/powerpoint/2010/main" val="158767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422"/>
            <a:ext cx="9144001" cy="6824577"/>
          </a:xfrm>
        </p:spPr>
      </p:pic>
    </p:spTree>
    <p:extLst>
      <p:ext uri="{BB962C8B-B14F-4D97-AF65-F5344CB8AC3E}">
        <p14:creationId xmlns:p14="http://schemas.microsoft.com/office/powerpoint/2010/main" val="1866371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ts val="3840"/>
              </a:lnSpc>
              <a:buNone/>
            </a:pPr>
            <a:r>
              <a:rPr lang="pl-PL" dirty="0"/>
              <a:t>Śmiecąc w lesie nie tylko psujemy widok i trujemy glebę, ale także zanieczyszczamy naturalne środowiska zwierząt które mogą zjeść lub zaplątać się w np. : folię</a:t>
            </a:r>
          </a:p>
        </p:txBody>
      </p:sp>
    </p:spTree>
    <p:extLst>
      <p:ext uri="{BB962C8B-B14F-4D97-AF65-F5344CB8AC3E}">
        <p14:creationId xmlns:p14="http://schemas.microsoft.com/office/powerpoint/2010/main" val="2107772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9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90070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b="1" u="sng" dirty="0"/>
              <a:t>Tak naprawdę recykling to nie czynność, ale sposób myślenia. Wstępnej segregacji dokonujemy już na etapie zakupu:</a:t>
            </a:r>
            <a:br>
              <a:rPr lang="pl-PL" sz="2400" b="1" u="sng" dirty="0"/>
            </a:br>
            <a:endParaRPr lang="pl-PL" sz="2400" b="1" u="sng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pl-PL" sz="2900" dirty="0"/>
              <a:t>wybierając produkty powstałe z surowców wtórnych,</a:t>
            </a:r>
          </a:p>
          <a:p>
            <a:pPr>
              <a:lnSpc>
                <a:spcPct val="170000"/>
              </a:lnSpc>
            </a:pPr>
            <a:r>
              <a:rPr lang="pl-PL" sz="2900" dirty="0"/>
              <a:t>kupując produkty w dużych opakowaniach, które można łatwo poddać odzyskowi,</a:t>
            </a:r>
          </a:p>
          <a:p>
            <a:pPr>
              <a:lnSpc>
                <a:spcPct val="170000"/>
              </a:lnSpc>
            </a:pPr>
            <a:r>
              <a:rPr lang="pl-PL" sz="2900" dirty="0"/>
              <a:t>kupując tyle, ile naprawdę potrzebujemy,</a:t>
            </a:r>
          </a:p>
          <a:p>
            <a:pPr>
              <a:lnSpc>
                <a:spcPct val="170000"/>
              </a:lnSpc>
            </a:pPr>
            <a:r>
              <a:rPr lang="pl-PL" sz="2900" dirty="0"/>
              <a:t>podczas zakupów należy korzystać z torby wielokrotnego użytku,</a:t>
            </a:r>
          </a:p>
          <a:p>
            <a:pPr>
              <a:lnSpc>
                <a:spcPct val="170000"/>
              </a:lnSpc>
            </a:pPr>
            <a:r>
              <a:rPr lang="pl-PL" sz="2900" dirty="0"/>
              <a:t>należy unikać jednorazowych produktów np. plastikowych sztućców czy papierowych talerzyków.</a:t>
            </a:r>
          </a:p>
          <a:p>
            <a:pPr marL="0" indent="0">
              <a:buNone/>
            </a:pPr>
            <a:r>
              <a:rPr lang="pl-PL" dirty="0"/>
              <a:t> 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1381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>
            <a:noAutofit/>
          </a:bodyPr>
          <a:lstStyle/>
          <a:p>
            <a:r>
              <a:rPr lang="pl-PL" sz="9600" dirty="0"/>
              <a:t>Ciekawostki</a:t>
            </a:r>
          </a:p>
        </p:txBody>
      </p:sp>
    </p:spTree>
    <p:extLst>
      <p:ext uri="{BB962C8B-B14F-4D97-AF65-F5344CB8AC3E}">
        <p14:creationId xmlns:p14="http://schemas.microsoft.com/office/powerpoint/2010/main" val="4172798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798"/>
            <a:ext cx="9144000" cy="6840202"/>
          </a:xfrm>
        </p:spPr>
      </p:pic>
    </p:spTree>
    <p:extLst>
      <p:ext uri="{BB962C8B-B14F-4D97-AF65-F5344CB8AC3E}">
        <p14:creationId xmlns:p14="http://schemas.microsoft.com/office/powerpoint/2010/main" val="387907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b="1" dirty="0"/>
              <a:t>Dziękujemy za uwagę</a:t>
            </a:r>
          </a:p>
        </p:txBody>
      </p:sp>
    </p:spTree>
    <p:extLst>
      <p:ext uri="{BB962C8B-B14F-4D97-AF65-F5344CB8AC3E}">
        <p14:creationId xmlns:p14="http://schemas.microsoft.com/office/powerpoint/2010/main" val="407408270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530</Words>
  <Application>Microsoft Office PowerPoint</Application>
  <PresentationFormat>Pokaz na ekranie (4:3)</PresentationFormat>
  <Paragraphs>40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Motyw pakietu Office</vt:lpstr>
      <vt:lpstr>Segregować trzeba!!! Ale właściwie… dlaczego?</vt:lpstr>
      <vt:lpstr>Segregacja odpadów</vt:lpstr>
      <vt:lpstr>Prezentacja programu PowerPoint</vt:lpstr>
      <vt:lpstr>Od 1 lipca 2017r. obowiązuje Wspólny System Segregacji Odpadów (WSSO)   na terenie całego kraju Od tego czasu odpady komunalne zbierane są w podziale na cztery główne frakcje + odpady zmieszane:</vt:lpstr>
      <vt:lpstr>W segregacji ma znaczenie:</vt:lpstr>
      <vt:lpstr>Prezentacja programu PowerPoint</vt:lpstr>
      <vt:lpstr>Prezentacja programu PowerPoint</vt:lpstr>
      <vt:lpstr>Co powstaje…</vt:lpstr>
      <vt:lpstr>Korzyści płynące z segregacji odpadów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Tak naprawdę recykling to nie czynność, ale sposób myślenia. Wstępnej segregacji dokonujemy już na etapie zakupu: </vt:lpstr>
      <vt:lpstr>Ciekawostki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Segregacja śmieci</dc:title>
  <dc:creator>Anetta Wielowska</dc:creator>
  <cp:lastModifiedBy>Darek</cp:lastModifiedBy>
  <cp:revision>27</cp:revision>
  <dcterms:created xsi:type="dcterms:W3CDTF">2014-05-25T10:52:35Z</dcterms:created>
  <dcterms:modified xsi:type="dcterms:W3CDTF">2019-12-05T09:46:19Z</dcterms:modified>
</cp:coreProperties>
</file>